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8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8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42" r:id="rId257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57" Type="http://schemas.openxmlformats.org/officeDocument/2006/relationships/slide" Target="slides/slide187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8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4" name="Shape 5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5" name="Google Shape;5395;p1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96" name="Google Shape;5396;p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/>
              <a:t>Try with "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/>
              <a:t>x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notesSlide" Target="../notesSlides/notesSlide187.xml"/><Relationship Id="rId3" Type="http://schemas.openxmlformats.org/officeDocument/2006/relationships/image" Target="../media/image260.png"/></Relationships>
</file>

<file path=ppt/slides/slide1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7" name="Shape 5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8" name="Google Shape;5398;p743"/>
          <p:cNvSpPr txBox="1"/>
          <p:nvPr>
            <p:ph type="title"/>
          </p:nvPr>
        </p:nvSpPr>
        <p:spPr>
          <a:xfrm>
            <a:off x="0" y="0"/>
            <a:ext cx="9194400" cy="98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zh-CN" sz="3000">
                <a:latin typeface="Courier New"/>
                <a:ea typeface="Courier New"/>
                <a:cs typeface="Courier New"/>
                <a:sym typeface="Courier New"/>
              </a:rPr>
              <a:t>&gt;&gt;&gt; 1 + 1 # the python command line</a:t>
            </a:r>
            <a:endParaRPr b="0"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zh-CN" sz="3000"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0" sz="3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399" name="Google Shape;5399;p743"/>
          <p:cNvSpPr txBox="1"/>
          <p:nvPr>
            <p:ph idx="1" type="body"/>
          </p:nvPr>
        </p:nvSpPr>
        <p:spPr>
          <a:xfrm>
            <a:off x="457200" y="980458"/>
            <a:ext cx="8229600" cy="41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zh-CN" sz="2400">
                <a:solidFill>
                  <a:srgbClr val="783F04"/>
                </a:solidFill>
                <a:latin typeface="Courier New"/>
                <a:ea typeface="Courier New"/>
                <a:cs typeface="Courier New"/>
                <a:sym typeface="Courier New"/>
              </a:rPr>
              <a:t># this is a comment</a:t>
            </a:r>
            <a:endParaRPr sz="2400">
              <a:solidFill>
                <a:srgbClr val="783F0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&gt;&gt;&gt; 1 + 1   </a:t>
            </a:r>
            <a:r>
              <a:rPr lang="zh-CN" sz="2400">
                <a:solidFill>
                  <a:srgbClr val="783F04"/>
                </a:solidFill>
                <a:latin typeface="Courier New"/>
                <a:ea typeface="Courier New"/>
                <a:cs typeface="Courier New"/>
                <a:sym typeface="Courier New"/>
              </a:rPr>
              <a:t># result is printed</a:t>
            </a:r>
            <a:endParaRPr sz="2400">
              <a:solidFill>
                <a:srgbClr val="783F0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&gt;&gt;&gt; print _ </a:t>
            </a:r>
            <a:r>
              <a:rPr lang="zh-CN" sz="2400">
                <a:solidFill>
                  <a:srgbClr val="783F04"/>
                </a:solidFill>
                <a:latin typeface="Courier New"/>
                <a:ea typeface="Courier New"/>
                <a:cs typeface="Courier New"/>
                <a:sym typeface="Courier New"/>
              </a:rPr>
              <a:t># underscore is previous result</a:t>
            </a:r>
            <a:endParaRPr sz="2400">
              <a:solidFill>
                <a:srgbClr val="783F0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&gt;&gt;&gt; x = 1 + 1 </a:t>
            </a:r>
            <a:r>
              <a:rPr lang="zh-CN" sz="2400">
                <a:solidFill>
                  <a:srgbClr val="783F04"/>
                </a:solidFill>
                <a:latin typeface="Courier New"/>
                <a:ea typeface="Courier New"/>
                <a:cs typeface="Courier New"/>
                <a:sym typeface="Courier New"/>
              </a:rPr>
              <a:t># nothing prints</a:t>
            </a:r>
            <a:endParaRPr sz="2400">
              <a:solidFill>
                <a:srgbClr val="783F0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&gt;&gt;&gt; s = </a:t>
            </a:r>
            <a:r>
              <a:rPr lang="zh-CN" sz="240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'Hello World'</a:t>
            </a:r>
            <a:endParaRPr sz="2400">
              <a:solidFill>
                <a:srgbClr val="CC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&gt;&gt;&gt; print s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Hello World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 sz="2400">
                <a:latin typeface="Courier New"/>
                <a:ea typeface="Courier New"/>
                <a:cs typeface="Courier New"/>
                <a:sym typeface="Courier New"/>
              </a:rPr>
              <a:t>&gt;&gt;&gt; dir(s) # listing of s attributes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5400" name="Google Shape;5400;p7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89058" y="4696129"/>
            <a:ext cx="1391206" cy="447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